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5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4325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3216" y="6013888"/>
            <a:ext cx="6345936" cy="61264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013888"/>
            <a:ext cx="6345936" cy="61264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3035478" y="3602736"/>
            <a:ext cx="8058508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600" dirty="0">
                <a:solidFill>
                  <a:schemeClr val="bg1"/>
                </a:solidFill>
                <a:latin typeface="Trebuchet MS" panose="020B0603020202020204" pitchFamily="34" charset="0"/>
                <a:ea typeface="思源黑体-思源黑体-Medium" pitchFamily="34" charset="-122"/>
                <a:cs typeface="思源黑体-思源黑体-Medium" pitchFamily="34" charset="-120"/>
              </a:rPr>
              <a:t>Auto Market KPI Tracker</a:t>
            </a:r>
            <a:endParaRPr lang="en-US" sz="66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Text 1"/>
          <p:cNvSpPr/>
          <p:nvPr/>
        </p:nvSpPr>
        <p:spPr>
          <a:xfrm>
            <a:off x="1069848" y="6132760"/>
            <a:ext cx="587044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3C4B67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By : ASHLIN K V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7680960" y="6132760"/>
            <a:ext cx="587044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3C4B67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2025.06.26</a:t>
            </a:r>
            <a:endParaRPr lang="en-US" sz="232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621024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思源黑体-思源黑体-Medium" pitchFamily="34" charset="-120"/>
              </a:rPr>
              <a:t>Thank You </a:t>
            </a:r>
            <a:endParaRPr lang="en-US" sz="4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71232" y="4764024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6. Conclusion / Recommendations</a:t>
            </a:r>
            <a:endParaRPr lang="en-US" sz="3200" dirty="0"/>
          </a:p>
        </p:txBody>
      </p:sp>
      <p:sp>
        <p:nvSpPr>
          <p:cNvPr id="5" name="Text 1"/>
          <p:cNvSpPr/>
          <p:nvPr/>
        </p:nvSpPr>
        <p:spPr>
          <a:xfrm>
            <a:off x="7571232" y="4123944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4. Brand &amp; Model Insights</a:t>
            </a:r>
            <a:endParaRPr lang="en-US" sz="3200" dirty="0"/>
          </a:p>
        </p:txBody>
      </p:sp>
      <p:sp>
        <p:nvSpPr>
          <p:cNvPr id="6" name="Text 2"/>
          <p:cNvSpPr/>
          <p:nvPr/>
        </p:nvSpPr>
        <p:spPr>
          <a:xfrm>
            <a:off x="1078992" y="5394960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7. Thank You </a:t>
            </a:r>
            <a:endParaRPr lang="en-US" sz="3200" dirty="0"/>
          </a:p>
        </p:txBody>
      </p:sp>
      <p:sp>
        <p:nvSpPr>
          <p:cNvPr id="7" name="Text 3"/>
          <p:cNvSpPr/>
          <p:nvPr/>
        </p:nvSpPr>
        <p:spPr>
          <a:xfrm>
            <a:off x="1078992" y="4123944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3. Market Trends Over Time</a:t>
            </a:r>
            <a:endParaRPr lang="en-US" sz="3200" dirty="0"/>
          </a:p>
        </p:txBody>
      </p:sp>
      <p:sp>
        <p:nvSpPr>
          <p:cNvPr id="8" name="Text 4"/>
          <p:cNvSpPr/>
          <p:nvPr/>
        </p:nvSpPr>
        <p:spPr>
          <a:xfrm>
            <a:off x="1078992" y="4764024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5. Insights &amp; Observations</a:t>
            </a:r>
            <a:endParaRPr lang="en-US" sz="3200" dirty="0"/>
          </a:p>
        </p:txBody>
      </p:sp>
      <p:sp>
        <p:nvSpPr>
          <p:cNvPr id="9" name="Text 5"/>
          <p:cNvSpPr/>
          <p:nvPr/>
        </p:nvSpPr>
        <p:spPr>
          <a:xfrm>
            <a:off x="832104" y="2075688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思源黑体-思源黑体-Medium" pitchFamily="34" charset="-120"/>
              </a:rPr>
              <a:t>CONTENTS</a:t>
            </a:r>
            <a:endParaRPr lang="en-US" sz="4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078992" y="3493008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1. Introduction / Objective</a:t>
            </a:r>
            <a:endParaRPr lang="en-US" sz="3200" dirty="0"/>
          </a:p>
        </p:txBody>
      </p:sp>
      <p:sp>
        <p:nvSpPr>
          <p:cNvPr id="11" name="Text 7"/>
          <p:cNvSpPr/>
          <p:nvPr/>
        </p:nvSpPr>
        <p:spPr>
          <a:xfrm>
            <a:off x="7571232" y="3493008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2. Key KPIs Summary</a:t>
            </a:r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3685032"/>
            <a:ext cx="12481560" cy="1106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This dashboard provides key insights into car listings, including price trends, brand performance, and model popularity. It aims to support data-driven decisions in the automobile market.</a:t>
            </a:r>
            <a:endParaRPr lang="en-US" sz="3200" dirty="0"/>
          </a:p>
        </p:txBody>
      </p:sp>
      <p:sp>
        <p:nvSpPr>
          <p:cNvPr id="5" name="Text 1"/>
          <p:cNvSpPr/>
          <p:nvPr/>
        </p:nvSpPr>
        <p:spPr>
          <a:xfrm>
            <a:off x="1078992" y="4937760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SOURCE   “https://www.kaggle.com/datasets/syedanwarafridi/vehicle-sales-data”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32104" y="2551176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思源黑体-思源黑体-Medium" pitchFamily="34" charset="-120"/>
              </a:rPr>
              <a:t> </a:t>
            </a: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思源黑体-思源黑体-Medium" pitchFamily="34" charset="-120"/>
              </a:rPr>
              <a:t>Objective</a:t>
            </a:r>
            <a:endParaRPr lang="en-US" sz="4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78992" y="4206240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Avg Price of a Car: ₹13.7K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832104" y="2560320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思源黑体-思源黑体-Medium" pitchFamily="34" charset="-120"/>
              </a:rPr>
              <a:t>Key KPIs Summary</a:t>
            </a:r>
            <a:endParaRPr lang="en-US" sz="4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78992" y="4700016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Transmission Split: 97.13% Manual, 2.87% Automatic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1078992" y="5193792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Price Range Distribution (e.g., 99.40% below ₹50K)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1083564" y="3739896"/>
            <a:ext cx="1248156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endParaRPr lang="en-US" sz="232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4308" y="3645922"/>
            <a:ext cx="475488" cy="475488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5829796" y="4207231"/>
            <a:ext cx="7214616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Sharp rise around 2010–2012</a:t>
            </a:r>
            <a:endParaRPr lang="en-US" sz="3200" dirty="0"/>
          </a:p>
        </p:txBody>
      </p:sp>
      <p:sp>
        <p:nvSpPr>
          <p:cNvPr id="6" name="Text 1"/>
          <p:cNvSpPr/>
          <p:nvPr/>
        </p:nvSpPr>
        <p:spPr>
          <a:xfrm>
            <a:off x="5806440" y="5082081"/>
            <a:ext cx="7214616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Demonstrate how market activity has evolved.</a:t>
            </a:r>
            <a:endParaRPr lang="en-US" sz="3200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7460" y="3749040"/>
            <a:ext cx="329184" cy="329184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5829796" y="3723591"/>
            <a:ext cx="7214616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Growth after 2000</a:t>
            </a:r>
            <a:endParaRPr lang="en-US" sz="3200" dirty="0"/>
          </a:p>
        </p:txBody>
      </p:sp>
      <p:sp>
        <p:nvSpPr>
          <p:cNvPr id="9" name="Text 3"/>
          <p:cNvSpPr/>
          <p:nvPr/>
        </p:nvSpPr>
        <p:spPr>
          <a:xfrm>
            <a:off x="5829796" y="4644656"/>
            <a:ext cx="7214616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Drop after peak</a:t>
            </a:r>
            <a:endParaRPr lang="en-US" sz="3200" dirty="0"/>
          </a:p>
        </p:txBody>
      </p:sp>
      <p:sp>
        <p:nvSpPr>
          <p:cNvPr id="10" name="Text 4"/>
          <p:cNvSpPr/>
          <p:nvPr/>
        </p:nvSpPr>
        <p:spPr>
          <a:xfrm>
            <a:off x="5354308" y="2471414"/>
            <a:ext cx="8010144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思源黑体-思源黑体-Medium" pitchFamily="34" charset="-120"/>
              </a:rPr>
              <a:t>Market Trends Over Time</a:t>
            </a:r>
            <a:endParaRPr lang="en-US" sz="4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F3ABF42-5F89-88EF-76BD-99FC6395DE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5155895" cy="82387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78992" y="5495544"/>
            <a:ext cx="1248156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Goal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1078992" y="4379976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Top 5 Models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1078992" y="4882896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Altima, Fusion, F-150, Camry, Escape (with listing counts)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1078992" y="6007608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Identify which brands are premium and which models are most listed.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832104" y="174650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思源黑体-思源黑体-Medium" pitchFamily="34" charset="-120"/>
              </a:rPr>
              <a:t>Brand &amp; Model Insights</a:t>
            </a:r>
            <a:endParaRPr lang="en-US" sz="4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78992" y="3886200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Ferrari, Lamborghini, Bentley, Tesla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1078992" y="3392424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Rolls-Royce: ₹153.46K</a:t>
            </a:r>
            <a:endParaRPr lang="en-US" sz="3200" dirty="0"/>
          </a:p>
        </p:txBody>
      </p:sp>
      <p:sp>
        <p:nvSpPr>
          <p:cNvPr id="10" name="Text 7"/>
          <p:cNvSpPr/>
          <p:nvPr/>
        </p:nvSpPr>
        <p:spPr>
          <a:xfrm>
            <a:off x="1078992" y="2880360"/>
            <a:ext cx="1248156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Average Selling Price by Brand</a:t>
            </a:r>
            <a:endParaRPr lang="en-US" sz="3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A0CFBC-8BA6-5CCB-1DB8-D154411C42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1793" y="680494"/>
            <a:ext cx="4689715" cy="34525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78992" y="3639312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Manual cars dominate the market (97% of listings).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1078992" y="6254496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672084" y="252145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思源黑体-思源黑体-Medium" pitchFamily="34" charset="-120"/>
              </a:rPr>
              <a:t>Insights &amp; Observations</a:t>
            </a:r>
            <a:endParaRPr lang="en-US" sz="4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78992" y="4626864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Rolls-Royce and Ferrari lead in average pricing.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1078992" y="2633472"/>
            <a:ext cx="1248156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1078992" y="5742432"/>
            <a:ext cx="1248156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endParaRPr lang="en-US" sz="3200" dirty="0"/>
          </a:p>
        </p:txBody>
      </p:sp>
      <p:sp>
        <p:nvSpPr>
          <p:cNvPr id="10" name="Text 7"/>
          <p:cNvSpPr/>
          <p:nvPr/>
        </p:nvSpPr>
        <p:spPr>
          <a:xfrm>
            <a:off x="1078992" y="5129784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Listings peaked around 2017–2018.</a:t>
            </a:r>
            <a:endParaRPr lang="en-US" sz="3200" dirty="0"/>
          </a:p>
        </p:txBody>
      </p:sp>
      <p:sp>
        <p:nvSpPr>
          <p:cNvPr id="11" name="Text 8"/>
          <p:cNvSpPr/>
          <p:nvPr/>
        </p:nvSpPr>
        <p:spPr>
          <a:xfrm>
            <a:off x="1078992" y="4133088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99.4% of cars are priced below ₹50K.</a:t>
            </a:r>
            <a:endParaRPr lang="en-US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215ECAF-73CC-BC85-EF6A-136260099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225256-F6B8-3456-0FFD-8E983DF0C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652" y="1238621"/>
            <a:ext cx="12471096" cy="66825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583625-8CD3-4C01-B16E-423D596F81FF}"/>
              </a:ext>
            </a:extLst>
          </p:cNvPr>
          <p:cNvSpPr txBox="1"/>
          <p:nvPr/>
        </p:nvSpPr>
        <p:spPr>
          <a:xfrm>
            <a:off x="1079652" y="407624"/>
            <a:ext cx="91880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DASHBOARD OVERVIEW</a:t>
            </a:r>
          </a:p>
        </p:txBody>
      </p:sp>
    </p:spTree>
    <p:extLst>
      <p:ext uri="{BB962C8B-B14F-4D97-AF65-F5344CB8AC3E}">
        <p14:creationId xmlns:p14="http://schemas.microsoft.com/office/powerpoint/2010/main" val="406937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104" y="231343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思源黑体-思源黑体-Medium" pitchFamily="34" charset="-120"/>
              </a:rPr>
              <a:t>Conclusion / Recommendations</a:t>
            </a:r>
            <a:endParaRPr lang="en-US" sz="4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1078992" y="4946904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Explore opportunities in automatic cars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1078992" y="3447288"/>
            <a:ext cx="1248156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• Key conclusions “Market is dominated by low-budget manual cars”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1078992" y="3959352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• Data suggestions: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1078992" y="4453128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Focus on affordable listings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1078992" y="5440680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3200" dirty="0">
                <a:solidFill>
                  <a:srgbClr val="E9ECF2"/>
                </a:solidFill>
                <a:ea typeface="思源黑体-思源黑体-Medium" pitchFamily="34" charset="-122"/>
                <a:cs typeface="思源黑体-思源黑体-Medium" pitchFamily="34" charset="-120"/>
              </a:rPr>
              <a:t>    • Use popular models for targeted campaigns</a:t>
            </a:r>
            <a:endParaRPr 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326</Words>
  <Application>Microsoft Office PowerPoint</Application>
  <PresentationFormat>Custom</PresentationFormat>
  <Paragraphs>53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Trebuchet MS</vt:lpstr>
      <vt:lpstr>Verdana</vt:lpstr>
      <vt:lpstr>思源黑体-思源黑体-Medium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Ashlin K V</cp:lastModifiedBy>
  <cp:revision>2</cp:revision>
  <dcterms:created xsi:type="dcterms:W3CDTF">2025-06-26T12:57:03Z</dcterms:created>
  <dcterms:modified xsi:type="dcterms:W3CDTF">2025-06-26T13:38:26Z</dcterms:modified>
</cp:coreProperties>
</file>